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hivo Black" charset="1" panose="020B0A03020202020B04"/>
      <p:regular r:id="rId16"/>
    </p:embeddedFont>
    <p:embeddedFont>
      <p:font typeface="Bebas Neue" charset="1" panose="00000500000000000000"/>
      <p:regular r:id="rId17"/>
    </p:embeddedFont>
    <p:embeddedFont>
      <p:font typeface="Garet Bold" charset="1" panose="00000000000000000000"/>
      <p:regular r:id="rId18"/>
    </p:embeddedFont>
    <p:embeddedFont>
      <p:font typeface="Inter" charset="1" panose="020B05020300000000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058302"/>
            <a:ext cx="18288000" cy="194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1"/>
              </a:lnSpc>
            </a:pPr>
            <a:r>
              <a:rPr lang="en-US" sz="11301" spc="51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TRUMPCOIN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52500"/>
            <a:ext cx="1828800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spc="1247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International Master of Busniess Administration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91941" y="1548542"/>
            <a:ext cx="5904119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spc="1247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38045" y="7267575"/>
            <a:ext cx="7611910" cy="190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71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TEAM MEMBERS:</a:t>
            </a:r>
          </a:p>
          <a:p>
            <a:pPr algn="ctr">
              <a:lnSpc>
                <a:spcPts val="5039"/>
              </a:lnSpc>
            </a:pPr>
            <a:r>
              <a:rPr lang="en-US" sz="3599" spc="71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SANDU COSTIN - BOGDAN</a:t>
            </a:r>
          </a:p>
          <a:p>
            <a:pPr algn="ctr">
              <a:lnSpc>
                <a:spcPts val="5039"/>
              </a:lnSpc>
            </a:pPr>
            <a:r>
              <a:rPr lang="en-US" sz="3599" spc="719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RADUCANU MIHAI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515505" y="3682862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4515505" y="5871653"/>
            <a:ext cx="9256990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95943" y="3682862"/>
            <a:ext cx="12896114" cy="194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17897" y="6293163"/>
            <a:ext cx="7852206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b="true" sz="2900" spc="50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9373" y="0"/>
            <a:ext cx="12138627" cy="10287000"/>
          </a:xfrm>
          <a:custGeom>
            <a:avLst/>
            <a:gdLst/>
            <a:ahLst/>
            <a:cxnLst/>
            <a:rect r="r" b="b" t="t" l="l"/>
            <a:pathLst>
              <a:path h="10287000" w="12138627">
                <a:moveTo>
                  <a:pt x="0" y="0"/>
                </a:moveTo>
                <a:lnTo>
                  <a:pt x="12138627" y="0"/>
                </a:lnTo>
                <a:lnTo>
                  <a:pt x="12138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7" r="0" b="-887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786993" y="652707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3290343" y="652707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120226"/>
            <a:ext cx="4791909" cy="168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89491" y="710672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09309" y="784648"/>
            <a:ext cx="351300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11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9309" y="2021184"/>
            <a:ext cx="3513003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TrumpCoin’s impact on the world when Donald Trump got elected as the 47</a:t>
            </a:r>
            <a:r>
              <a: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th</a:t>
            </a:r>
            <a:r>
              <a: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 US President.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66888" y="2021184"/>
            <a:ext cx="351300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Analysis of trends in regards of the memecoin known as TrumpCoin.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66888" y="7725424"/>
            <a:ext cx="351300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Some final words and ideas about how the TrumpCoin has affected the market.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09309" y="7725424"/>
            <a:ext cx="351300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Important conclusions and main ideas in regards of the TrumpCoin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09309" y="6476601"/>
            <a:ext cx="351300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11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Takeaways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66888" y="6476601"/>
            <a:ext cx="35924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11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66888" y="784648"/>
            <a:ext cx="43064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11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Social Media Impact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89491" y="6396046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22421" y="6396046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22421" y="710672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7883913" y="3495394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3387263" y="3495394"/>
            <a:ext cx="0" cy="938074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6686410" y="3553359"/>
            <a:ext cx="775500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06229" y="3627335"/>
            <a:ext cx="351300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11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Market Behavior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06229" y="4863871"/>
            <a:ext cx="351300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Significant volatiliy present in the stock market of the coin.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63808" y="4863871"/>
            <a:ext cx="3513003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179">
                <a:solidFill>
                  <a:srgbClr val="FFFFFF">
                    <a:alpha val="60000"/>
                  </a:srgbClr>
                </a:solidFill>
                <a:latin typeface="Inter"/>
                <a:ea typeface="Inter"/>
                <a:cs typeface="Inter"/>
                <a:sym typeface="Inter"/>
              </a:rPr>
              <a:t>Cultural presence of the TrumpCoin, which shaped investor behaviours.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63808" y="3627335"/>
            <a:ext cx="43064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spc="112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Cultural &amp; Financial Insights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23090" y="3553359"/>
            <a:ext cx="671751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886435" cy="10287000"/>
          </a:xfrm>
          <a:custGeom>
            <a:avLst/>
            <a:gdLst/>
            <a:ahLst/>
            <a:cxnLst/>
            <a:rect r="r" b="b" t="t" l="l"/>
            <a:pathLst>
              <a:path h="10287000" w="12886435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4" r="0" b="-264"/>
            </a:stretch>
          </a:blipFill>
        </p:spPr>
      </p:sp>
      <p:sp>
        <p:nvSpPr>
          <p:cNvPr name="AutoShape 3" id="3"/>
          <p:cNvSpPr/>
          <p:nvPr/>
        </p:nvSpPr>
        <p:spPr>
          <a:xfrm rot="-10800000">
            <a:off x="1167433" y="5129212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86435" y="0"/>
            <a:ext cx="5401565" cy="10287000"/>
          </a:xfrm>
          <a:custGeom>
            <a:avLst/>
            <a:gdLst/>
            <a:ahLst/>
            <a:cxnLst/>
            <a:rect r="r" b="b" t="t" l="l"/>
            <a:pathLst>
              <a:path h="10287000" w="5401565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" r="0" b="-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08168" y="446556"/>
            <a:ext cx="3803553" cy="3803553"/>
          </a:xfrm>
          <a:custGeom>
            <a:avLst/>
            <a:gdLst/>
            <a:ahLst/>
            <a:cxnLst/>
            <a:rect r="r" b="b" t="t" l="l"/>
            <a:pathLst>
              <a:path h="3803553" w="3803553">
                <a:moveTo>
                  <a:pt x="0" y="0"/>
                </a:moveTo>
                <a:lnTo>
                  <a:pt x="3803553" y="0"/>
                </a:lnTo>
                <a:lnTo>
                  <a:pt x="3803553" y="3803553"/>
                </a:lnTo>
                <a:lnTo>
                  <a:pt x="0" y="3803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3883" y="5015985"/>
            <a:ext cx="10239613" cy="3468669"/>
          </a:xfrm>
          <a:custGeom>
            <a:avLst/>
            <a:gdLst/>
            <a:ahLst/>
            <a:cxnLst/>
            <a:rect r="r" b="b" t="t" l="l"/>
            <a:pathLst>
              <a:path h="3468669" w="10239613">
                <a:moveTo>
                  <a:pt x="0" y="0"/>
                </a:moveTo>
                <a:lnTo>
                  <a:pt x="10239612" y="0"/>
                </a:lnTo>
                <a:lnTo>
                  <a:pt x="10239612" y="3468669"/>
                </a:lnTo>
                <a:lnTo>
                  <a:pt x="0" y="3468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7433" y="981075"/>
            <a:ext cx="8234586" cy="86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7433" y="2839139"/>
            <a:ext cx="8234586" cy="141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beginning of a new cryptocurrency that took the world by storm.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163" y="5564085"/>
            <a:ext cx="7011720" cy="341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058"/>
              </a:lnSpc>
              <a:buFont typeface="Arial"/>
              <a:buChar char="•"/>
            </a:pPr>
            <a:r>
              <a:rPr lang="en-US" sz="2299" spc="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</a:t>
            </a:r>
            <a:r>
              <a:rPr lang="en-US" sz="2299" spc="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aunched by Donald J. Trump in January 2025.</a:t>
            </a:r>
          </a:p>
          <a:p>
            <a:pPr algn="l">
              <a:lnSpc>
                <a:spcPts val="3058"/>
              </a:lnSpc>
            </a:pPr>
          </a:p>
          <a:p>
            <a:pPr algn="l" marL="496567" indent="-248284" lvl="1">
              <a:lnSpc>
                <a:spcPts val="3058"/>
              </a:lnSpc>
              <a:buFont typeface="Arial"/>
              <a:buChar char="•"/>
            </a:pPr>
            <a:r>
              <a:rPr lang="en-US" sz="2299" spc="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 politically branded meme cryptocurrency on Solana.</a:t>
            </a:r>
          </a:p>
          <a:p>
            <a:pPr algn="l">
              <a:lnSpc>
                <a:spcPts val="3058"/>
              </a:lnSpc>
            </a:pPr>
          </a:p>
          <a:p>
            <a:pPr algn="l" marL="496567" indent="-248284" lvl="1">
              <a:lnSpc>
                <a:spcPts val="3058"/>
              </a:lnSpc>
              <a:buFont typeface="Arial"/>
              <a:buChar char="•"/>
            </a:pPr>
            <a:r>
              <a:rPr lang="en-US" sz="2299" spc="7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Combines digital finance, political influence, and viral internet culture.</a:t>
            </a:r>
          </a:p>
          <a:p>
            <a:pPr algn="l">
              <a:lnSpc>
                <a:spcPts val="305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764115"/>
            <a:ext cx="7078194" cy="8758770"/>
          </a:xfrm>
          <a:custGeom>
            <a:avLst/>
            <a:gdLst/>
            <a:ahLst/>
            <a:cxnLst/>
            <a:rect r="r" b="b" t="t" l="l"/>
            <a:pathLst>
              <a:path h="8758770" w="7078194">
                <a:moveTo>
                  <a:pt x="0" y="0"/>
                </a:moveTo>
                <a:lnTo>
                  <a:pt x="7078194" y="0"/>
                </a:lnTo>
                <a:lnTo>
                  <a:pt x="7078194" y="8758770"/>
                </a:lnTo>
                <a:lnTo>
                  <a:pt x="0" y="8758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9592" y="1343550"/>
            <a:ext cx="5637025" cy="26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SOCIAL MEDIA IMPACT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69762"/>
            <a:ext cx="6887259" cy="444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81"/>
              </a:lnSpc>
              <a:buFont typeface="Arial"/>
              <a:buChar char="•"/>
            </a:pPr>
            <a:r>
              <a:rPr lang="en-US" sz="2099" spc="6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Sampl</a:t>
            </a:r>
            <a:r>
              <a:rPr lang="en-US" sz="2099" spc="6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 of 1000 tweets mentioning TrumpCoin analyzed.</a:t>
            </a:r>
          </a:p>
          <a:p>
            <a:pPr algn="l">
              <a:lnSpc>
                <a:spcPts val="2981"/>
              </a:lnSpc>
            </a:pPr>
          </a:p>
          <a:p>
            <a:pPr algn="l" marL="453388" indent="-226694" lvl="1">
              <a:lnSpc>
                <a:spcPts val="2981"/>
              </a:lnSpc>
              <a:buFont typeface="Arial"/>
              <a:buChar char="•"/>
            </a:pPr>
            <a:r>
              <a:rPr lang="en-US" sz="2099" spc="6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Majority of sampled tweets are positive, showing support and enthusiasm.</a:t>
            </a:r>
          </a:p>
          <a:p>
            <a:pPr algn="l">
              <a:lnSpc>
                <a:spcPts val="2981"/>
              </a:lnSpc>
            </a:pPr>
          </a:p>
          <a:p>
            <a:pPr algn="l" marL="453388" indent="-226694" lvl="1">
              <a:lnSpc>
                <a:spcPts val="2981"/>
              </a:lnSpc>
              <a:buFont typeface="Arial"/>
              <a:buChar char="•"/>
            </a:pPr>
            <a:r>
              <a:rPr lang="en-US" sz="2099" spc="6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Common terms: “winning,” “community,” “invest in $TRUMP.”</a:t>
            </a:r>
          </a:p>
          <a:p>
            <a:pPr algn="l">
              <a:lnSpc>
                <a:spcPts val="2981"/>
              </a:lnSpc>
            </a:pPr>
          </a:p>
          <a:p>
            <a:pPr algn="l" marL="453388" indent="-226694" lvl="1">
              <a:lnSpc>
                <a:spcPts val="2981"/>
              </a:lnSpc>
              <a:buFont typeface="Arial"/>
              <a:buChar char="•"/>
            </a:pPr>
            <a:r>
              <a:rPr lang="en-US" sz="2099" spc="6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Tweet activity spikes after Trump’s posts, showing his influence on engagement.</a:t>
            </a:r>
          </a:p>
          <a:p>
            <a:pPr algn="l">
              <a:lnSpc>
                <a:spcPts val="2981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H="true">
            <a:off x="1229592" y="4816248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2138627" cy="10287000"/>
          </a:xfrm>
          <a:custGeom>
            <a:avLst/>
            <a:gdLst/>
            <a:ahLst/>
            <a:cxnLst/>
            <a:rect r="r" b="b" t="t" l="l"/>
            <a:pathLst>
              <a:path h="10287000" w="12138627">
                <a:moveTo>
                  <a:pt x="12138627" y="0"/>
                </a:moveTo>
                <a:lnTo>
                  <a:pt x="0" y="0"/>
                </a:lnTo>
                <a:lnTo>
                  <a:pt x="0" y="10287000"/>
                </a:lnTo>
                <a:lnTo>
                  <a:pt x="12138627" y="10287000"/>
                </a:lnTo>
                <a:lnTo>
                  <a:pt x="12138627" y="0"/>
                </a:lnTo>
                <a:close/>
              </a:path>
            </a:pathLst>
          </a:custGeom>
          <a:blipFill>
            <a:blip r:embed="rId2"/>
            <a:stretch>
              <a:fillRect l="0" t="-887" r="0" b="-887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6551361" y="5129212"/>
            <a:ext cx="938074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65346" y="1271603"/>
            <a:ext cx="10607936" cy="7743793"/>
          </a:xfrm>
          <a:custGeom>
            <a:avLst/>
            <a:gdLst/>
            <a:ahLst/>
            <a:cxnLst/>
            <a:rect r="r" b="b" t="t" l="l"/>
            <a:pathLst>
              <a:path h="7743793" w="10607936">
                <a:moveTo>
                  <a:pt x="0" y="0"/>
                </a:moveTo>
                <a:lnTo>
                  <a:pt x="10607935" y="0"/>
                </a:lnTo>
                <a:lnTo>
                  <a:pt x="10607935" y="7743794"/>
                </a:lnTo>
                <a:lnTo>
                  <a:pt x="0" y="774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697527" y="772583"/>
            <a:ext cx="4791909" cy="168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 BEHAVIOR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10770" y="2916101"/>
            <a:ext cx="5365423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Fluctuation of the market when the coin has made its appearance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10770" y="5438775"/>
            <a:ext cx="5260362" cy="457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792"/>
              </a:lnSpc>
              <a:buFont typeface="Arial"/>
              <a:buChar char="•"/>
            </a:pPr>
            <a:r>
              <a:rPr lang="en-US" sz="2099" spc="6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Historic</a:t>
            </a:r>
            <a:r>
              <a:rPr lang="en-US" sz="2099" spc="6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 price data shows significant volatility.</a:t>
            </a:r>
          </a:p>
          <a:p>
            <a:pPr algn="l">
              <a:lnSpc>
                <a:spcPts val="2792"/>
              </a:lnSpc>
            </a:pPr>
          </a:p>
          <a:p>
            <a:pPr algn="l" marL="453388" indent="-226694" lvl="1">
              <a:lnSpc>
                <a:spcPts val="2792"/>
              </a:lnSpc>
              <a:buFont typeface="Arial"/>
              <a:buChar char="•"/>
            </a:pPr>
            <a:r>
              <a:rPr lang="en-US" sz="2099" spc="6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Major fluctuations often follow announcements or social media posts.</a:t>
            </a:r>
          </a:p>
          <a:p>
            <a:pPr algn="l">
              <a:lnSpc>
                <a:spcPts val="2792"/>
              </a:lnSpc>
            </a:pPr>
          </a:p>
          <a:p>
            <a:pPr algn="l" marL="453388" indent="-226694" lvl="1">
              <a:lnSpc>
                <a:spcPts val="2792"/>
              </a:lnSpc>
              <a:buFont typeface="Arial"/>
              <a:buChar char="•"/>
            </a:pPr>
            <a:r>
              <a:rPr lang="en-US" sz="2099" spc="6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7-day moving average smooths out short-term fluctuations.</a:t>
            </a:r>
          </a:p>
          <a:p>
            <a:pPr algn="l">
              <a:lnSpc>
                <a:spcPts val="2792"/>
              </a:lnSpc>
            </a:pPr>
          </a:p>
          <a:p>
            <a:pPr algn="l" marL="453388" indent="-226694" lvl="1">
              <a:lnSpc>
                <a:spcPts val="2792"/>
              </a:lnSpc>
              <a:buFont typeface="Arial"/>
              <a:buChar char="•"/>
            </a:pPr>
            <a:r>
              <a:rPr lang="en-US" sz="2099" spc="6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Daily return distribution highlights periods of high market activity.</a:t>
            </a:r>
          </a:p>
          <a:p>
            <a:pPr algn="l">
              <a:lnSpc>
                <a:spcPts val="279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5401565" cy="10287000"/>
          </a:xfrm>
          <a:custGeom>
            <a:avLst/>
            <a:gdLst/>
            <a:ahLst/>
            <a:cxnLst/>
            <a:rect r="r" b="b" t="t" l="l"/>
            <a:pathLst>
              <a:path h="10287000" w="5401565">
                <a:moveTo>
                  <a:pt x="5401565" y="0"/>
                </a:moveTo>
                <a:lnTo>
                  <a:pt x="0" y="0"/>
                </a:lnTo>
                <a:lnTo>
                  <a:pt x="0" y="10287000"/>
                </a:lnTo>
                <a:lnTo>
                  <a:pt x="5401565" y="10287000"/>
                </a:lnTo>
                <a:lnTo>
                  <a:pt x="5401565" y="0"/>
                </a:lnTo>
                <a:close/>
              </a:path>
            </a:pathLst>
          </a:custGeom>
          <a:blipFill>
            <a:blip r:embed="rId2"/>
            <a:stretch>
              <a:fillRect l="0" t="-8" r="0" b="-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5238279" y="0"/>
            <a:ext cx="13049721" cy="10287000"/>
          </a:xfrm>
          <a:custGeom>
            <a:avLst/>
            <a:gdLst/>
            <a:ahLst/>
            <a:cxnLst/>
            <a:rect r="r" b="b" t="t" l="l"/>
            <a:pathLst>
              <a:path h="10287000" w="13049721">
                <a:moveTo>
                  <a:pt x="13049721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3049721" y="0"/>
                </a:lnTo>
                <a:lnTo>
                  <a:pt x="13049721" y="10287000"/>
                </a:lnTo>
                <a:close/>
              </a:path>
            </a:pathLst>
          </a:custGeom>
          <a:blipFill>
            <a:blip r:embed="rId3"/>
            <a:stretch>
              <a:fillRect l="0" t="-901" r="0" b="-90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9512" y="4307369"/>
            <a:ext cx="5742346" cy="5619679"/>
          </a:xfrm>
          <a:custGeom>
            <a:avLst/>
            <a:gdLst/>
            <a:ahLst/>
            <a:cxnLst/>
            <a:rect r="r" b="b" t="t" l="l"/>
            <a:pathLst>
              <a:path h="5619679" w="5742346">
                <a:moveTo>
                  <a:pt x="0" y="0"/>
                </a:moveTo>
                <a:lnTo>
                  <a:pt x="5742346" y="0"/>
                </a:lnTo>
                <a:lnTo>
                  <a:pt x="5742346" y="5619679"/>
                </a:lnTo>
                <a:lnTo>
                  <a:pt x="0" y="561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3032" y="4174699"/>
            <a:ext cx="5457329" cy="5885019"/>
          </a:xfrm>
          <a:custGeom>
            <a:avLst/>
            <a:gdLst/>
            <a:ahLst/>
            <a:cxnLst/>
            <a:rect r="r" b="b" t="t" l="l"/>
            <a:pathLst>
              <a:path h="5885019" w="5457329">
                <a:moveTo>
                  <a:pt x="0" y="0"/>
                </a:moveTo>
                <a:lnTo>
                  <a:pt x="5457328" y="0"/>
                </a:lnTo>
                <a:lnTo>
                  <a:pt x="5457328" y="5885019"/>
                </a:lnTo>
                <a:lnTo>
                  <a:pt x="0" y="5885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578866"/>
            <a:ext cx="18288000" cy="84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6"/>
              </a:lnSpc>
            </a:pPr>
            <a:r>
              <a:rPr lang="en-US" sz="5200" spc="55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CULTURAL &amp; FINANCIAL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6479" y="1612855"/>
            <a:ext cx="4204708" cy="256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8"/>
              </a:lnSpc>
            </a:pPr>
          </a:p>
          <a:p>
            <a:pPr algn="l" marL="518160" indent="-259080" lvl="1">
              <a:lnSpc>
                <a:spcPts val="3408"/>
              </a:lnSpc>
              <a:buFont typeface="Arial"/>
              <a:buChar char="•"/>
            </a:pPr>
            <a:r>
              <a:rPr lang="en-US" sz="2400" spc="7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Meme-driven narratives and political branding influence investor behavior.</a:t>
            </a:r>
          </a:p>
          <a:p>
            <a:pPr algn="l">
              <a:lnSpc>
                <a:spcPts val="340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210937" y="2041479"/>
            <a:ext cx="4204708" cy="170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</a:p>
          <a:p>
            <a:pPr algn="l" marL="518157" indent="-259078" lvl="1">
              <a:lnSpc>
                <a:spcPts val="3407"/>
              </a:lnSpc>
              <a:buFont typeface="Arial"/>
              <a:buChar char="•"/>
            </a:pPr>
            <a:r>
              <a:rPr lang="en-US" sz="2399" spc="7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TrumpCoin acts as both a cultural phenomenon and a financial asset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25017" y="1612854"/>
            <a:ext cx="4204708" cy="256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7"/>
              </a:lnSpc>
            </a:pPr>
          </a:p>
          <a:p>
            <a:pPr algn="l" marL="518157" indent="-259078" lvl="1">
              <a:lnSpc>
                <a:spcPts val="3407"/>
              </a:lnSpc>
              <a:buFont typeface="Arial"/>
              <a:buChar char="•"/>
            </a:pPr>
            <a:r>
              <a:rPr lang="en-US" sz="2399" spc="76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Shows how online communities can convert social enthusiasm into market impact.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4180816" cy="10287000"/>
          </a:xfrm>
          <a:custGeom>
            <a:avLst/>
            <a:gdLst/>
            <a:ahLst/>
            <a:cxnLst/>
            <a:rect r="r" b="b" t="t" l="l"/>
            <a:pathLst>
              <a:path h="10287000" w="14180816">
                <a:moveTo>
                  <a:pt x="0" y="0"/>
                </a:moveTo>
                <a:lnTo>
                  <a:pt x="14180816" y="0"/>
                </a:lnTo>
                <a:lnTo>
                  <a:pt x="14180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2903" y="2700217"/>
            <a:ext cx="13282194" cy="6558083"/>
          </a:xfrm>
          <a:custGeom>
            <a:avLst/>
            <a:gdLst/>
            <a:ahLst/>
            <a:cxnLst/>
            <a:rect r="r" b="b" t="t" l="l"/>
            <a:pathLst>
              <a:path h="6558083" w="13282194">
                <a:moveTo>
                  <a:pt x="0" y="0"/>
                </a:moveTo>
                <a:lnTo>
                  <a:pt x="13282194" y="0"/>
                </a:lnTo>
                <a:lnTo>
                  <a:pt x="13282194" y="6558083"/>
                </a:lnTo>
                <a:lnTo>
                  <a:pt x="0" y="6558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13879"/>
            <a:ext cx="18288000" cy="142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22"/>
              </a:lnSpc>
            </a:pPr>
            <a:r>
              <a:rPr lang="en-US" sz="8302" spc="38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WORDCLOUD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2002512" y="0"/>
            <a:ext cx="16285488" cy="10287000"/>
          </a:xfrm>
          <a:custGeom>
            <a:avLst/>
            <a:gdLst/>
            <a:ahLst/>
            <a:cxnLst/>
            <a:rect r="r" b="b" t="t" l="l"/>
            <a:pathLst>
              <a:path h="10287000" w="16285488">
                <a:moveTo>
                  <a:pt x="16285488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6285488" y="0"/>
                </a:lnTo>
                <a:lnTo>
                  <a:pt x="16285488" y="10287000"/>
                </a:lnTo>
                <a:close/>
              </a:path>
            </a:pathLst>
          </a:custGeom>
          <a:blipFill>
            <a:blip r:embed="rId2"/>
            <a:stretch>
              <a:fillRect l="0" t="-32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2153"/>
            <a:ext cx="18288000" cy="106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6599" spc="7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TAKEAWAYS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3188" y="3106941"/>
            <a:ext cx="7211237" cy="172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8"/>
              </a:lnSpc>
            </a:pPr>
            <a:r>
              <a:rPr lang="en-US" sz="3284" spc="36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r>
              <a:rPr lang="en-US" sz="3284" spc="36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ocial media sentiment strongly impacts coin adoption and price.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45256" y="2954752"/>
            <a:ext cx="6439556" cy="204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2925" spc="32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Positive sentiment dominates the sample, even when words appear negative in dictionary definitions.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3188" y="6915672"/>
            <a:ext cx="5765556" cy="2113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6"/>
              </a:lnSpc>
            </a:pPr>
            <a:r>
              <a:rPr lang="en-US" sz="3025" spc="33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Celebrity influence and political branding are major drivers of market activity.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82256" y="6758827"/>
            <a:ext cx="5765556" cy="227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6"/>
              </a:lnSpc>
            </a:pPr>
            <a:r>
              <a:rPr lang="en-US" sz="3225" spc="36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Raises ethical and regulatory questions for politically associated cryptocurrencies.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703188" y="5762874"/>
            <a:ext cx="15556112" cy="0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9129712" y="2559620"/>
            <a:ext cx="14287" cy="6956358"/>
          </a:xfrm>
          <a:prstGeom prst="line">
            <a:avLst/>
          </a:prstGeom>
          <a:ln cap="flat" w="28575">
            <a:solidFill>
              <a:srgbClr val="F271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5057132" y="0"/>
            <a:ext cx="13230868" cy="10287000"/>
          </a:xfrm>
          <a:custGeom>
            <a:avLst/>
            <a:gdLst/>
            <a:ahLst/>
            <a:cxnLst/>
            <a:rect r="r" b="b" t="t" l="l"/>
            <a:pathLst>
              <a:path h="10287000" w="13230868">
                <a:moveTo>
                  <a:pt x="13230868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3230868" y="0"/>
                </a:lnTo>
                <a:lnTo>
                  <a:pt x="13230868" y="102870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62153"/>
            <a:ext cx="18288000" cy="123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55"/>
              </a:lnSpc>
            </a:pPr>
            <a:r>
              <a:rPr lang="en-US" sz="7699" spc="8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8550" y="2890639"/>
            <a:ext cx="15290899" cy="588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299" spc="1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TrumpCoin’s success is driven by Trump’s personal brand and online influence.</a:t>
            </a:r>
          </a:p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299" spc="1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299" spc="1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Social media sentiment strongly shapes market performance and volatility.</a:t>
            </a:r>
          </a:p>
          <a:p>
            <a:pPr algn="l">
              <a:lnSpc>
                <a:spcPts val="4685"/>
              </a:lnSpc>
              <a:spcBef>
                <a:spcPct val="0"/>
              </a:spcBef>
            </a:pPr>
          </a:p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299" spc="1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• The project blurs lines between politics, finance, and digital culture.</a:t>
            </a:r>
          </a:p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299" spc="1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l">
              <a:lnSpc>
                <a:spcPts val="4685"/>
              </a:lnSpc>
              <a:spcBef>
                <a:spcPct val="0"/>
              </a:spcBef>
            </a:pPr>
            <a:r>
              <a:rPr lang="en-US" sz="3299" spc="105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• Highlights both the power and risks of personality-driven cryptocurrencies.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DAG4ZYGjBZg</dc:identifier>
  <dcterms:modified xsi:type="dcterms:W3CDTF">2011-08-01T06:04:30Z</dcterms:modified>
  <cp:revision>1</cp:revision>
  <dc:title>TrumpCoin - Sandu Costin - Bogdan; Raducanu Mihai</dc:title>
</cp:coreProperties>
</file>